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709"/>
  </p:normalViewPr>
  <p:slideViewPr>
    <p:cSldViewPr>
      <p:cViewPr>
        <p:scale>
          <a:sx n="124" d="100"/>
          <a:sy n="124" d="100"/>
        </p:scale>
        <p:origin x="-7952" y="-246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5/10/24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jp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tiff"/><Relationship Id="rId15" Type="http://schemas.openxmlformats.org/officeDocument/2006/relationships/image" Target="../media/image13.tiff"/><Relationship Id="rId10" Type="http://schemas.openxmlformats.org/officeDocument/2006/relationships/image" Target="../media/image8.tiff"/><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panose="02000503020000020003" pitchFamily="2" charset="0"/>
                <a:cs typeface="Arial Black" pitchFamily="18" charset="0"/>
              </a:rPr>
              <a:t>What is Dark Matter?</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Thomas</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Jefferson</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National</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First Evidence: Zwicky and the spherical insult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1609869"/>
            <a:chOff x="273050" y="4880131"/>
            <a:chExt cx="9317958" cy="11609869"/>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Vera Rubin and ionized clouds</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71000" y="16095037"/>
            <a:ext cx="24696116" cy="12794497"/>
            <a:chOff x="273050" y="4880131"/>
            <a:chExt cx="32027549" cy="12794497"/>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More Evidence: Centrifugal Force and Gravitational Lensing</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204852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083729" y="16106413"/>
            <a:ext cx="4972386" cy="12720266"/>
            <a:chOff x="273050" y="4880131"/>
            <a:chExt cx="9317958" cy="12720266"/>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197429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393699" y="11564884"/>
            <a:ext cx="6628017" cy="4093428"/>
          </a:xfrm>
          <a:prstGeom prst="rect">
            <a:avLst/>
          </a:prstGeom>
          <a:noFill/>
        </p:spPr>
        <p:txBody>
          <a:bodyPr wrap="square" rtlCol="0">
            <a:spAutoFit/>
          </a:bodyPr>
          <a:lstStyle/>
          <a:p>
            <a:r>
              <a:rPr lang="en-US" sz="2000" dirty="0">
                <a:latin typeface="Avenir" panose="02000503020000020003" pitchFamily="2" charset="0"/>
              </a:rPr>
              <a:t>In 1933, Fritz Zwicky was the first to infer the existence of unseen matter. He analyzed over 400 galaxies in the COMA cluster and noticed that they moved </a:t>
            </a:r>
            <a:r>
              <a:rPr lang="en-US" sz="2000" b="1" dirty="0">
                <a:latin typeface="Avenir" panose="02000503020000020003" pitchFamily="2" charset="0"/>
              </a:rPr>
              <a:t>50 times faster </a:t>
            </a:r>
            <a:r>
              <a:rPr lang="en-US" sz="2000" dirty="0">
                <a:latin typeface="Avenir" panose="02000503020000020003" pitchFamily="2" charset="0"/>
              </a:rPr>
              <a:t>than calculated based on their mass. The implications were astonishing: something unknown and enormous was accelerating them.</a:t>
            </a:r>
          </a:p>
          <a:p>
            <a:endParaRPr lang="en-US" sz="2000" dirty="0">
              <a:latin typeface="Avenir" panose="02000503020000020003" pitchFamily="2" charset="0"/>
            </a:endParaRPr>
          </a:p>
          <a:p>
            <a:r>
              <a:rPr lang="en-US" sz="2000" dirty="0">
                <a:latin typeface="Avenir" panose="02000503020000020003" pitchFamily="2" charset="0"/>
              </a:rPr>
              <a:t>These results were regarded with a healthy amount of skepticism for decades. It didn’t help that Zwicky was quite a character, furious with anyone not agreeing with him. He accused Hubble of being a “sycophant” and was not allowed to use the Mount Palomar telescope until late in his career. </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17392987"/>
            <a:ext cx="4267200" cy="10556736"/>
          </a:xfrm>
          <a:prstGeom prst="rect">
            <a:avLst/>
          </a:prstGeom>
          <a:noFill/>
        </p:spPr>
        <p:txBody>
          <a:bodyPr wrap="square" rtlCol="0">
            <a:spAutoFit/>
          </a:bodyPr>
          <a:lstStyle/>
          <a:p>
            <a:pPr marL="342900" indent="-342900">
              <a:buFont typeface="Arial" panose="020B0604020202020204" pitchFamily="34" charset="0"/>
              <a:buChar char="•"/>
            </a:pPr>
            <a:r>
              <a:rPr lang="en-US" sz="2000" dirty="0"/>
              <a:t>Dark Matter makes up a quarter of the mass of the Universe. Without it, galaxies would fall apart, and stars would spin off into space.</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Several experiments are searching for Dark Matter. Some may even have already recorded signals. The problem is that no experiment has been able to make that claim with enough confidence to convince the wider scientific community – either due to statistics or an inability to rule out alternative possible explanations</a:t>
            </a:r>
            <a:r>
              <a:rPr lang="en-US" sz="2000" dirty="0">
                <a:latin typeface="Avenir" panose="02000503020000020003" pitchFamily="2" charset="0"/>
              </a:rPr>
              <a:t>.</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Dark Matter doesn’t interact much with itself or anything else. If it did, it would slow down and clump too much, which wouldn’t be in agreement with the observational data</a:t>
            </a:r>
            <a:r>
              <a:rPr lang="en-US" sz="2000" dirty="0">
                <a:latin typeface="Avenir" panose="02000503020000020003" pitchFamily="2" charset="0"/>
              </a:rPr>
              <a:t>.</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Dark Matter is responsible for the structures in the Universe: it is responsible for the filaments along which galaxies later for</a:t>
            </a:r>
            <a:r>
              <a:rPr lang="en-US" sz="2000" dirty="0">
                <a:latin typeface="Avenir" panose="02000503020000020003" pitchFamily="2" charset="0"/>
              </a:rPr>
              <a:t>m.</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Dark Matter doesn’t interact enough to form objects as dense as planets, but it does have ‘halos’ of varying density that move around in galaxies</a:t>
            </a:r>
            <a:r>
              <a:rPr lang="en-US" sz="2000" dirty="0">
                <a:latin typeface="Avenir" panose="02000503020000020003" pitchFamily="2" charset="0"/>
              </a:rPr>
              <a:t>.</a:t>
            </a:r>
          </a:p>
          <a:p>
            <a:pPr marL="342900" indent="-342900">
              <a:buFont typeface="Arial" panose="020B0604020202020204" pitchFamily="34" charset="0"/>
              <a:buChar char="•"/>
            </a:pPr>
            <a:endParaRPr lang="en-US" sz="2000" dirty="0">
              <a:latin typeface="Avenir" panose="02000503020000020003" pitchFamily="2" charset="0"/>
            </a:endParaRPr>
          </a:p>
        </p:txBody>
      </p:sp>
      <p:sp>
        <p:nvSpPr>
          <p:cNvPr id="118" name="TextBox 117">
            <a:extLst>
              <a:ext uri="{FF2B5EF4-FFF2-40B4-BE49-F238E27FC236}">
                <a16:creationId xmlns:a16="http://schemas.microsoft.com/office/drawing/2014/main" id="{544AB538-1103-3945-9BAB-072E41E74D07}"/>
              </a:ext>
            </a:extLst>
          </p:cNvPr>
          <p:cNvSpPr txBox="1"/>
          <p:nvPr/>
        </p:nvSpPr>
        <p:spPr>
          <a:xfrm>
            <a:off x="7569822" y="14885876"/>
            <a:ext cx="6457359" cy="969496"/>
          </a:xfrm>
          <a:prstGeom prst="rect">
            <a:avLst/>
          </a:prstGeom>
          <a:noFill/>
          <a:ln>
            <a:solidFill>
              <a:schemeClr val="accent1">
                <a:shade val="50000"/>
              </a:schemeClr>
            </a:solidFill>
          </a:ln>
        </p:spPr>
        <p:txBody>
          <a:bodyPr wrap="square" tIns="91440" rtlCol="0">
            <a:spAutoFit/>
          </a:bodyPr>
          <a:lstStyle/>
          <a:p>
            <a:pPr algn="just"/>
            <a:r>
              <a:rPr lang="en-US" b="0" i="0" u="none" strike="noStrike" dirty="0">
                <a:solidFill>
                  <a:srgbClr val="000000"/>
                </a:solidFill>
                <a:effectLst/>
              </a:rPr>
              <a:t>Zwicky coined the word “spherical bastard” to address people who disagreed with him. A spherical bastard is a bastard, no matter how you look at them</a:t>
            </a:r>
            <a:r>
              <a:rPr lang="en-US" dirty="0">
                <a:latin typeface="Avenir" panose="02000503020000020003" pitchFamily="2" charset="0"/>
              </a:rPr>
              <a:t>.</a:t>
            </a:r>
          </a:p>
        </p:txBody>
      </p:sp>
      <p:sp>
        <p:nvSpPr>
          <p:cNvPr id="121" name="TextBox 120">
            <a:extLst>
              <a:ext uri="{FF2B5EF4-FFF2-40B4-BE49-F238E27FC236}">
                <a16:creationId xmlns:a16="http://schemas.microsoft.com/office/drawing/2014/main" id="{1BB13A18-AEBF-3244-A93C-BD544D4FDAA4}"/>
              </a:ext>
            </a:extLst>
          </p:cNvPr>
          <p:cNvSpPr txBox="1"/>
          <p:nvPr/>
        </p:nvSpPr>
        <p:spPr>
          <a:xfrm>
            <a:off x="284039" y="27764850"/>
            <a:ext cx="13366997" cy="106182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panose="02000503020000020003" pitchFamily="2" charset="0"/>
              </a:rPr>
              <a:t>Yellow points: the rotation curve has been measured for over 1,000 galaxies in 2002. The gravitational force of the objects we see (blue and green lines) can account for only 10% of the total needed to describe the experimental data. This shows that </a:t>
            </a:r>
            <a:r>
              <a:rPr lang="en-US" sz="2000" b="1" dirty="0">
                <a:latin typeface="Avenir" panose="02000503020000020003" pitchFamily="2" charset="0"/>
              </a:rPr>
              <a:t>dark matter amounts for 90% of the galaxies’ mass</a:t>
            </a:r>
            <a:r>
              <a:rPr lang="en-US" sz="2000" dirty="0">
                <a:latin typeface="Avenir" panose="02000503020000020003" pitchFamily="2" charset="0"/>
              </a:rPr>
              <a:t>.</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731593" y="14224834"/>
            <a:ext cx="15154692" cy="1677382"/>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rPr>
              <a:t>Vera Rubin in the ’60s and ’70s was measuring the </a:t>
            </a:r>
            <a:r>
              <a:rPr lang="en-US" sz="2000" b="1" dirty="0">
                <a:latin typeface="Avenir" panose="02000503020000020003" pitchFamily="2" charset="0"/>
              </a:rPr>
              <a:t>movement of ionized hydrogen clouds </a:t>
            </a:r>
            <a:r>
              <a:rPr lang="en-US" sz="2000" dirty="0">
                <a:latin typeface="Avenir" panose="02000503020000020003" pitchFamily="2" charset="0"/>
              </a:rPr>
              <a:t>in many galaxies around the cosmos.</a:t>
            </a:r>
          </a:p>
          <a:p>
            <a:endParaRPr lang="en-US" sz="2000" dirty="0">
              <a:latin typeface="Avenir" panose="02000503020000020003" pitchFamily="2" charset="0"/>
            </a:endParaRPr>
          </a:p>
          <a:p>
            <a:r>
              <a:rPr lang="en-US" sz="2000" dirty="0">
                <a:latin typeface="Avenir" panose="02000503020000020003" pitchFamily="2" charset="0"/>
              </a:rPr>
              <a:t>Naturally, we expect that these clouds </a:t>
            </a:r>
            <a:r>
              <a:rPr lang="en-US" sz="2000" b="1" dirty="0">
                <a:latin typeface="Avenir" panose="02000503020000020003" pitchFamily="2" charset="0"/>
              </a:rPr>
              <a:t>slow down</a:t>
            </a:r>
            <a:r>
              <a:rPr lang="en-US" sz="2000" dirty="0">
                <a:latin typeface="Avenir" panose="02000503020000020003" pitchFamily="2" charset="0"/>
              </a:rPr>
              <a:t> as their distance from the center of the galaxies increases.</a:t>
            </a:r>
          </a:p>
          <a:p>
            <a:r>
              <a:rPr lang="en-US" sz="2000" dirty="0">
                <a:latin typeface="Avenir" panose="02000503020000020003" pitchFamily="2" charset="0"/>
              </a:rPr>
              <a:t>Vera found that not only do the clouds not slow down, but in many cases </a:t>
            </a:r>
            <a:r>
              <a:rPr lang="en-US" sz="2000" b="1" dirty="0">
                <a:latin typeface="Avenir" panose="02000503020000020003" pitchFamily="2" charset="0"/>
              </a:rPr>
              <a:t>their speed even increased a little</a:t>
            </a:r>
            <a:r>
              <a:rPr lang="en-US" sz="2000" dirty="0">
                <a:latin typeface="Avenir" panose="02000503020000020003" pitchFamily="2" charset="0"/>
              </a:rPr>
              <a:t>!</a:t>
            </a:r>
            <a:endParaRPr lang="en-US" sz="2000" b="1" dirty="0">
              <a:latin typeface="Avenir" panose="02000503020000020003" pitchFamily="2" charset="0"/>
            </a:endParaRPr>
          </a:p>
          <a:p>
            <a:r>
              <a:rPr lang="en-US" sz="2000" b="1" dirty="0">
                <a:latin typeface="Avenir" panose="02000503020000020003" pitchFamily="2" charset="0"/>
              </a:rPr>
              <a:t>Rubin’s work was the first clear, observational evidence for dark matter.</a:t>
            </a:r>
          </a:p>
        </p:txBody>
      </p:sp>
      <p:pic>
        <p:nvPicPr>
          <p:cNvPr id="5" name="Picture 4">
            <a:extLst>
              <a:ext uri="{FF2B5EF4-FFF2-40B4-BE49-F238E27FC236}">
                <a16:creationId xmlns:a16="http://schemas.microsoft.com/office/drawing/2014/main" id="{E2A16064-BA9A-DC47-8108-6864F12ECD61}"/>
              </a:ext>
            </a:extLst>
          </p:cNvPr>
          <p:cNvPicPr>
            <a:picLocks noChangeAspect="1"/>
          </p:cNvPicPr>
          <p:nvPr/>
        </p:nvPicPr>
        <p:blipFill>
          <a:blip r:embed="rId5"/>
          <a:stretch>
            <a:fillRect/>
          </a:stretch>
        </p:blipFill>
        <p:spPr>
          <a:xfrm>
            <a:off x="7569822" y="11296247"/>
            <a:ext cx="6496022" cy="3535790"/>
          </a:xfrm>
          <a:prstGeom prst="rect">
            <a:avLst/>
          </a:prstGeom>
        </p:spPr>
      </p:pic>
      <p:pic>
        <p:nvPicPr>
          <p:cNvPr id="6" name="Picture 5">
            <a:extLst>
              <a:ext uri="{FF2B5EF4-FFF2-40B4-BE49-F238E27FC236}">
                <a16:creationId xmlns:a16="http://schemas.microsoft.com/office/drawing/2014/main" id="{1575694C-3A49-D44E-A7B9-B32F85963F4F}"/>
              </a:ext>
            </a:extLst>
          </p:cNvPr>
          <p:cNvPicPr>
            <a:picLocks noChangeAspect="1"/>
          </p:cNvPicPr>
          <p:nvPr/>
        </p:nvPicPr>
        <p:blipFill rotWithShape="1">
          <a:blip r:embed="rId6"/>
          <a:srcRect l="6080" t="9149" r="8008" b="7817"/>
          <a:stretch/>
        </p:blipFill>
        <p:spPr>
          <a:xfrm>
            <a:off x="425450" y="5241687"/>
            <a:ext cx="6596266" cy="5602013"/>
          </a:xfrm>
          <a:prstGeom prst="rect">
            <a:avLst/>
          </a:prstGeom>
        </p:spPr>
      </p:pic>
      <p:pic>
        <p:nvPicPr>
          <p:cNvPr id="65" name="Picture 64">
            <a:extLst>
              <a:ext uri="{FF2B5EF4-FFF2-40B4-BE49-F238E27FC236}">
                <a16:creationId xmlns:a16="http://schemas.microsoft.com/office/drawing/2014/main" id="{3C37DB77-03AE-6D45-9DB5-6B30E57EFD8D}"/>
              </a:ext>
            </a:extLst>
          </p:cNvPr>
          <p:cNvPicPr>
            <a:picLocks noChangeAspect="1"/>
          </p:cNvPicPr>
          <p:nvPr/>
        </p:nvPicPr>
        <p:blipFill>
          <a:blip r:embed="rId7"/>
          <a:stretch>
            <a:fillRect/>
          </a:stretch>
        </p:blipFill>
        <p:spPr>
          <a:xfrm>
            <a:off x="7137535" y="5214415"/>
            <a:ext cx="6935943" cy="5629285"/>
          </a:xfrm>
          <a:prstGeom prst="rect">
            <a:avLst/>
          </a:prstGeom>
          <a:ln w="28575">
            <a:solidFill>
              <a:srgbClr val="FFC000"/>
            </a:solidFill>
          </a:ln>
        </p:spPr>
      </p:pic>
      <p:sp>
        <p:nvSpPr>
          <p:cNvPr id="7" name="Rounded Rectangle 6">
            <a:extLst>
              <a:ext uri="{FF2B5EF4-FFF2-40B4-BE49-F238E27FC236}">
                <a16:creationId xmlns:a16="http://schemas.microsoft.com/office/drawing/2014/main" id="{C3F1A79F-B425-7040-82CA-ABCC9C7D044D}"/>
              </a:ext>
            </a:extLst>
          </p:cNvPr>
          <p:cNvSpPr/>
          <p:nvPr/>
        </p:nvSpPr>
        <p:spPr>
          <a:xfrm>
            <a:off x="958850" y="8978900"/>
            <a:ext cx="685800" cy="65839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13" name="Straight Connector 12">
            <a:extLst>
              <a:ext uri="{FF2B5EF4-FFF2-40B4-BE49-F238E27FC236}">
                <a16:creationId xmlns:a16="http://schemas.microsoft.com/office/drawing/2014/main" id="{02445030-BE4A-FF47-872A-CE2F6C3C169C}"/>
              </a:ext>
            </a:extLst>
          </p:cNvPr>
          <p:cNvCxnSpPr>
            <a:cxnSpLocks/>
          </p:cNvCxnSpPr>
          <p:nvPr/>
        </p:nvCxnSpPr>
        <p:spPr>
          <a:xfrm flipV="1">
            <a:off x="1644650" y="5243513"/>
            <a:ext cx="5441950" cy="37353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55E3965-24F2-934D-AA78-C2B0673C95C6}"/>
              </a:ext>
            </a:extLst>
          </p:cNvPr>
          <p:cNvCxnSpPr>
            <a:cxnSpLocks/>
          </p:cNvCxnSpPr>
          <p:nvPr/>
        </p:nvCxnSpPr>
        <p:spPr>
          <a:xfrm>
            <a:off x="1644650" y="9637300"/>
            <a:ext cx="5499100" cy="12212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5B50F7B-3249-5245-8C86-23B5FD9BA791}"/>
              </a:ext>
            </a:extLst>
          </p:cNvPr>
          <p:cNvSpPr txBox="1"/>
          <p:nvPr/>
        </p:nvSpPr>
        <p:spPr>
          <a:xfrm>
            <a:off x="425450" y="10807853"/>
            <a:ext cx="1364802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Left: the COMA cluster,  containing over 1,000 identified galaxies. One of them is NGC 4911, on the right.</a:t>
            </a:r>
          </a:p>
        </p:txBody>
      </p:sp>
      <p:pic>
        <p:nvPicPr>
          <p:cNvPr id="18" name="Picture 17">
            <a:extLst>
              <a:ext uri="{FF2B5EF4-FFF2-40B4-BE49-F238E27FC236}">
                <a16:creationId xmlns:a16="http://schemas.microsoft.com/office/drawing/2014/main" id="{27120BC6-265F-9940-92CB-FA8FF3882694}"/>
              </a:ext>
            </a:extLst>
          </p:cNvPr>
          <p:cNvPicPr>
            <a:picLocks noChangeAspect="1"/>
          </p:cNvPicPr>
          <p:nvPr/>
        </p:nvPicPr>
        <p:blipFill rotWithShape="1">
          <a:blip r:embed="rId8"/>
          <a:srcRect t="3279" r="4124"/>
          <a:stretch/>
        </p:blipFill>
        <p:spPr>
          <a:xfrm>
            <a:off x="23954854" y="11584446"/>
            <a:ext cx="5915275" cy="2543978"/>
          </a:xfrm>
          <a:prstGeom prst="rect">
            <a:avLst/>
          </a:prstGeom>
        </p:spPr>
      </p:pic>
      <p:pic>
        <p:nvPicPr>
          <p:cNvPr id="83" name="Picture 82" descr="Screen shot 2011-06-06 at 10.48.50 PM.png">
            <a:extLst>
              <a:ext uri="{FF2B5EF4-FFF2-40B4-BE49-F238E27FC236}">
                <a16:creationId xmlns:a16="http://schemas.microsoft.com/office/drawing/2014/main" id="{66CFCE9A-4593-4A43-9BDA-D3021B55AABA}"/>
              </a:ext>
            </a:extLst>
          </p:cNvPr>
          <p:cNvPicPr>
            <a:picLocks noChangeAspect="1"/>
          </p:cNvPicPr>
          <p:nvPr/>
        </p:nvPicPr>
        <p:blipFill rotWithShape="1">
          <a:blip r:embed="rId9"/>
          <a:srcRect l="23882" b="13199"/>
          <a:stretch/>
        </p:blipFill>
        <p:spPr>
          <a:xfrm>
            <a:off x="263278" y="16957280"/>
            <a:ext cx="13387758" cy="10753411"/>
          </a:xfrm>
          <a:prstGeom prst="rect">
            <a:avLst/>
          </a:prstGeom>
        </p:spPr>
      </p:pic>
      <p:pic>
        <p:nvPicPr>
          <p:cNvPr id="20" name="Picture 19">
            <a:extLst>
              <a:ext uri="{FF2B5EF4-FFF2-40B4-BE49-F238E27FC236}">
                <a16:creationId xmlns:a16="http://schemas.microsoft.com/office/drawing/2014/main" id="{8471F154-395D-0145-9288-B3E7BEF8E9C5}"/>
              </a:ext>
            </a:extLst>
          </p:cNvPr>
          <p:cNvPicPr>
            <a:picLocks noChangeAspect="1"/>
          </p:cNvPicPr>
          <p:nvPr/>
        </p:nvPicPr>
        <p:blipFill>
          <a:blip r:embed="rId10"/>
          <a:stretch>
            <a:fillRect/>
          </a:stretch>
        </p:blipFill>
        <p:spPr>
          <a:xfrm>
            <a:off x="25182645" y="214593"/>
            <a:ext cx="4903632" cy="3677724"/>
          </a:xfrm>
          <a:prstGeom prst="rect">
            <a:avLst/>
          </a:prstGeom>
        </p:spPr>
      </p:pic>
      <p:sp>
        <p:nvSpPr>
          <p:cNvPr id="85" name="TextBox 84">
            <a:extLst>
              <a:ext uri="{FF2B5EF4-FFF2-40B4-BE49-F238E27FC236}">
                <a16:creationId xmlns:a16="http://schemas.microsoft.com/office/drawing/2014/main" id="{6BE884DD-AC39-3441-B2FD-C0E26178C7B6}"/>
              </a:ext>
            </a:extLst>
          </p:cNvPr>
          <p:cNvSpPr txBox="1"/>
          <p:nvPr/>
        </p:nvSpPr>
        <p:spPr>
          <a:xfrm>
            <a:off x="20884618" y="16984298"/>
            <a:ext cx="3829246" cy="12141785"/>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rPr>
              <a:t>Clusters of galaxies produce a significant dent in the fabric of space-time: They are powerful </a:t>
            </a:r>
            <a:r>
              <a:rPr lang="en-US" sz="2000" b="1" dirty="0">
                <a:latin typeface="Avenir" panose="02000503020000020003" pitchFamily="2" charset="0"/>
              </a:rPr>
              <a:t>optical lenses. </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Just like an everyday lens, they enlarge, distort, and duplicate images of the same object. </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In the top picture the cluster CL 0024 (yellow bright objects) is a powerful lens system (119 lenses in fact) and the same galaxy is seen 5 times.</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Computer simulations consider the total mass of all the lenses, as well as the shape,  orientation, and mass of the single galaxies, to produce a model of the lens, as seen in the bottom picture. </a:t>
            </a:r>
          </a:p>
          <a:p>
            <a:endParaRPr lang="en-US" sz="2000" dirty="0">
              <a:latin typeface="Avenir" panose="02000503020000020003" pitchFamily="2" charset="0"/>
            </a:endParaRPr>
          </a:p>
          <a:p>
            <a:r>
              <a:rPr lang="en-US" sz="2000" dirty="0">
                <a:latin typeface="Avenir" panose="02000503020000020003" pitchFamily="2" charset="0"/>
              </a:rPr>
              <a:t>The individual peaks are the known galaxies. But wait:  there’s a hill where all the lenses sit… and what is that huge mountain in the middle? </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Over 2 million models were tried, and they all came up with the same result: there is something invisible. And that is what we call dark matter.</a:t>
            </a:r>
          </a:p>
          <a:p>
            <a:endParaRPr lang="en-US" sz="2000" dirty="0">
              <a:latin typeface="Avenir" panose="02000503020000020003" pitchFamily="2" charset="0"/>
            </a:endParaRPr>
          </a:p>
        </p:txBody>
      </p:sp>
      <p:pic>
        <p:nvPicPr>
          <p:cNvPr id="22" name="Picture 21">
            <a:extLst>
              <a:ext uri="{FF2B5EF4-FFF2-40B4-BE49-F238E27FC236}">
                <a16:creationId xmlns:a16="http://schemas.microsoft.com/office/drawing/2014/main" id="{7A7C7BCB-2F6F-004C-AA14-1B47C9A3C732}"/>
              </a:ext>
            </a:extLst>
          </p:cNvPr>
          <p:cNvPicPr>
            <a:picLocks noChangeAspect="1"/>
          </p:cNvPicPr>
          <p:nvPr/>
        </p:nvPicPr>
        <p:blipFill rotWithShape="1">
          <a:blip r:embed="rId11"/>
          <a:srcRect l="10676" r="25059" b="10433"/>
          <a:stretch/>
        </p:blipFill>
        <p:spPr>
          <a:xfrm>
            <a:off x="13740138" y="16957280"/>
            <a:ext cx="6885359" cy="6472761"/>
          </a:xfrm>
          <a:prstGeom prst="rect">
            <a:avLst/>
          </a:prstGeom>
        </p:spPr>
      </p:pic>
      <p:grpSp>
        <p:nvGrpSpPr>
          <p:cNvPr id="111" name="Group 110">
            <a:extLst>
              <a:ext uri="{FF2B5EF4-FFF2-40B4-BE49-F238E27FC236}">
                <a16:creationId xmlns:a16="http://schemas.microsoft.com/office/drawing/2014/main" id="{BE7CF7BF-12DD-E444-A898-24C2A341059D}"/>
              </a:ext>
            </a:extLst>
          </p:cNvPr>
          <p:cNvGrpSpPr/>
          <p:nvPr/>
        </p:nvGrpSpPr>
        <p:grpSpPr>
          <a:xfrm>
            <a:off x="170999" y="29019500"/>
            <a:ext cx="29694373" cy="13702123"/>
            <a:chOff x="273050" y="4654307"/>
            <a:chExt cx="32027549" cy="13535755"/>
          </a:xfrm>
        </p:grpSpPr>
        <p:sp>
          <p:nvSpPr>
            <p:cNvPr id="113" name="Rectangle 112">
              <a:extLst>
                <a:ext uri="{FF2B5EF4-FFF2-40B4-BE49-F238E27FC236}">
                  <a16:creationId xmlns:a16="http://schemas.microsoft.com/office/drawing/2014/main" id="{114C4A06-77D3-A145-8023-66978AFABFC8}"/>
                </a:ext>
              </a:extLst>
            </p:cNvPr>
            <p:cNvSpPr/>
            <p:nvPr/>
          </p:nvSpPr>
          <p:spPr>
            <a:xfrm>
              <a:off x="273050" y="5412691"/>
              <a:ext cx="32027549" cy="1277737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sp>
          <p:nvSpPr>
            <p:cNvPr id="112" name="Freeform 3">
              <a:extLst>
                <a:ext uri="{FF2B5EF4-FFF2-40B4-BE49-F238E27FC236}">
                  <a16:creationId xmlns:a16="http://schemas.microsoft.com/office/drawing/2014/main" id="{BF3150D1-335E-9B46-B0F9-72672161E82D}"/>
                </a:ext>
              </a:extLst>
            </p:cNvPr>
            <p:cNvSpPr/>
            <p:nvPr/>
          </p:nvSpPr>
          <p:spPr>
            <a:xfrm>
              <a:off x="273050" y="4654307"/>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The Hunt is On at Jefferson Lab Too.</a:t>
              </a:r>
              <a:endParaRPr lang="zh-CN" altLang="en-US" sz="3600" b="1" dirty="0">
                <a:latin typeface="Avenir" panose="02000503020000020003" pitchFamily="2" charset="0"/>
              </a:endParaRPr>
            </a:p>
          </p:txBody>
        </p:sp>
      </p:grpSp>
      <p:pic>
        <p:nvPicPr>
          <p:cNvPr id="107" name="Picture 106">
            <a:extLst>
              <a:ext uri="{FF2B5EF4-FFF2-40B4-BE49-F238E27FC236}">
                <a16:creationId xmlns:a16="http://schemas.microsoft.com/office/drawing/2014/main" id="{0BB007C3-7E18-E142-B9C2-D300B5AC2273}"/>
              </a:ext>
            </a:extLst>
          </p:cNvPr>
          <p:cNvPicPr>
            <a:picLocks noChangeAspect="1"/>
          </p:cNvPicPr>
          <p:nvPr/>
        </p:nvPicPr>
        <p:blipFill rotWithShape="1">
          <a:blip r:embed="rId12"/>
          <a:srcRect l="3216" t="4103" r="2789" b="3961"/>
          <a:stretch/>
        </p:blipFill>
        <p:spPr>
          <a:xfrm>
            <a:off x="13752356" y="23450235"/>
            <a:ext cx="6873141" cy="5376444"/>
          </a:xfrm>
          <a:prstGeom prst="rect">
            <a:avLst/>
          </a:prstGeom>
        </p:spPr>
      </p:pic>
      <p:pic>
        <p:nvPicPr>
          <p:cNvPr id="24" name="Picture 23">
            <a:extLst>
              <a:ext uri="{FF2B5EF4-FFF2-40B4-BE49-F238E27FC236}">
                <a16:creationId xmlns:a16="http://schemas.microsoft.com/office/drawing/2014/main" id="{6D5C07E8-5554-F247-B3A5-C118501812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3277" y="29935757"/>
            <a:ext cx="21269573" cy="11628670"/>
          </a:xfrm>
          <a:prstGeom prst="rect">
            <a:avLst/>
          </a:prstGeom>
        </p:spPr>
      </p:pic>
      <p:sp>
        <p:nvSpPr>
          <p:cNvPr id="108" name="TextBox 107">
            <a:extLst>
              <a:ext uri="{FF2B5EF4-FFF2-40B4-BE49-F238E27FC236}">
                <a16:creationId xmlns:a16="http://schemas.microsoft.com/office/drawing/2014/main" id="{5C1D6C05-B783-5D40-9086-B53195350678}"/>
              </a:ext>
            </a:extLst>
          </p:cNvPr>
          <p:cNvSpPr txBox="1"/>
          <p:nvPr/>
        </p:nvSpPr>
        <p:spPr>
          <a:xfrm>
            <a:off x="14786739" y="11893361"/>
            <a:ext cx="8512616" cy="1985159"/>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rPr>
              <a:t>Top left: Vera Rubin working at the 183-centimeter (72-inch) Ohio Telescope in Flagstaff. Right: Vera Rubin in 1992 at Carnegie Institution, Department of Terrestrial Magnetism. </a:t>
            </a:r>
          </a:p>
          <a:p>
            <a:endParaRPr lang="en-US" sz="2000" dirty="0">
              <a:latin typeface="Avenir" panose="02000503020000020003" pitchFamily="2" charset="0"/>
            </a:endParaRPr>
          </a:p>
          <a:p>
            <a:r>
              <a:rPr lang="en-US" sz="2000" dirty="0">
                <a:latin typeface="Avenir" panose="02000503020000020003" pitchFamily="2" charset="0"/>
              </a:rPr>
              <a:t>Right: plot from her ’s 1970 article, regarded as the first smoking gun evidence of dark matter.</a:t>
            </a:r>
          </a:p>
        </p:txBody>
      </p:sp>
      <p:sp>
        <p:nvSpPr>
          <p:cNvPr id="87" name="TextBox 86">
            <a:extLst>
              <a:ext uri="{FF2B5EF4-FFF2-40B4-BE49-F238E27FC236}">
                <a16:creationId xmlns:a16="http://schemas.microsoft.com/office/drawing/2014/main" id="{A81454B8-8C6F-D14F-AF7C-BE03F0144BB2}"/>
              </a:ext>
            </a:extLst>
          </p:cNvPr>
          <p:cNvSpPr txBox="1"/>
          <p:nvPr/>
        </p:nvSpPr>
        <p:spPr>
          <a:xfrm>
            <a:off x="279318" y="41564427"/>
            <a:ext cx="21269574" cy="106182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panose="02000503020000020003" pitchFamily="2" charset="0"/>
              </a:rPr>
              <a:t>So, what is dark matter? </a:t>
            </a:r>
            <a:r>
              <a:rPr lang="en-US" sz="2000" b="1" dirty="0">
                <a:latin typeface="Avenir" panose="02000503020000020003" pitchFamily="2" charset="0"/>
              </a:rPr>
              <a:t>We do not really know</a:t>
            </a:r>
            <a:r>
              <a:rPr lang="en-US" sz="2000" dirty="0">
                <a:latin typeface="Avenir" panose="02000503020000020003" pitchFamily="2" charset="0"/>
              </a:rPr>
              <a:t> </a:t>
            </a:r>
            <a:r>
              <a:rPr lang="en-US" sz="2000" b="1" dirty="0">
                <a:latin typeface="Avenir" panose="02000503020000020003" pitchFamily="2" charset="0"/>
              </a:rPr>
              <a:t>yet!</a:t>
            </a:r>
            <a:r>
              <a:rPr lang="en-US" sz="2000" dirty="0">
                <a:latin typeface="Avenir" panose="02000503020000020003" pitchFamily="2" charset="0"/>
              </a:rPr>
              <a:t> Scientists have produced several models for what dark matter might be like. Some think it’s made of WIMPs, Weakly Interacting Massive Particles. Other possibilities include particles conveniently already predicted in models of supersymmetry. Groups of scientists are also searching for dark-matter particles called axions.  At </a:t>
            </a:r>
            <a:r>
              <a:rPr lang="en-US" sz="2000" b="1" dirty="0">
                <a:latin typeface="Avenir" panose="02000503020000020003" pitchFamily="2" charset="0"/>
              </a:rPr>
              <a:t>Jefferson lab, </a:t>
            </a:r>
            <a:r>
              <a:rPr lang="en-US" sz="2000" dirty="0">
                <a:latin typeface="Avenir" panose="02000503020000020003" pitchFamily="2" charset="0"/>
              </a:rPr>
              <a:t>we are looking for </a:t>
            </a:r>
            <a:r>
              <a:rPr lang="en-US" sz="2000" b="1" dirty="0">
                <a:latin typeface="Avenir" panose="02000503020000020003" pitchFamily="2" charset="0"/>
              </a:rPr>
              <a:t>Heavy Photons</a:t>
            </a:r>
            <a:r>
              <a:rPr lang="en-US" sz="2000" dirty="0">
                <a:latin typeface="Avenir" panose="02000503020000020003" pitchFamily="2" charset="0"/>
              </a:rPr>
              <a:t>, particles that have properties like ordinary light but have mass and are invisible.</a:t>
            </a:r>
          </a:p>
        </p:txBody>
      </p:sp>
      <p:sp>
        <p:nvSpPr>
          <p:cNvPr id="114" name="TextBox 113">
            <a:extLst>
              <a:ext uri="{FF2B5EF4-FFF2-40B4-BE49-F238E27FC236}">
                <a16:creationId xmlns:a16="http://schemas.microsoft.com/office/drawing/2014/main" id="{6088A83C-7769-9B4C-B223-F2774F3CF83D}"/>
              </a:ext>
            </a:extLst>
          </p:cNvPr>
          <p:cNvSpPr txBox="1"/>
          <p:nvPr/>
        </p:nvSpPr>
        <p:spPr>
          <a:xfrm>
            <a:off x="21641169" y="39687199"/>
            <a:ext cx="8052767" cy="2908489"/>
          </a:xfrm>
          <a:prstGeom prst="rect">
            <a:avLst/>
          </a:prstGeom>
          <a:noFill/>
          <a:ln>
            <a:solidFill>
              <a:schemeClr val="accent1">
                <a:shade val="50000"/>
              </a:schemeClr>
            </a:solidFill>
          </a:ln>
        </p:spPr>
        <p:txBody>
          <a:bodyPr wrap="square" tIns="91440" rtlCol="0">
            <a:spAutoFit/>
          </a:bodyPr>
          <a:lstStyle/>
          <a:p>
            <a:pPr algn="ctr"/>
            <a:r>
              <a:rPr lang="en-US" sz="2000" dirty="0">
                <a:latin typeface="Avenir" panose="02000503020000020003" pitchFamily="2" charset="0"/>
              </a:rPr>
              <a:t>Is dark matter made of dark photons?</a:t>
            </a:r>
          </a:p>
          <a:p>
            <a:pPr algn="ctr"/>
            <a:r>
              <a:rPr lang="en-US" sz="2000" dirty="0">
                <a:latin typeface="Avenir" panose="02000503020000020003" pitchFamily="2" charset="0"/>
              </a:rPr>
              <a:t>  </a:t>
            </a:r>
          </a:p>
          <a:p>
            <a:pPr algn="just"/>
            <a:r>
              <a:rPr lang="en-US" sz="2000" dirty="0">
                <a:latin typeface="Avenir" panose="02000503020000020003" pitchFamily="2" charset="0"/>
              </a:rPr>
              <a:t>Top: the suggested mechanism is that Dark Matter interacts with ordinary matter, through a Dark Photon A’ (also called Heavy Photon). </a:t>
            </a:r>
          </a:p>
          <a:p>
            <a:pPr algn="just"/>
            <a:r>
              <a:rPr lang="en-US" sz="2000" dirty="0">
                <a:latin typeface="Avenir" panose="02000503020000020003" pitchFamily="2" charset="0"/>
              </a:rPr>
              <a:t>Bottom: </a:t>
            </a:r>
            <a:r>
              <a:rPr lang="en-US" sz="2000" b="1" dirty="0">
                <a:latin typeface="Avenir" panose="02000503020000020003" pitchFamily="2" charset="0"/>
              </a:rPr>
              <a:t>how we can “produce” Dark Photons at JLab.</a:t>
            </a:r>
            <a:r>
              <a:rPr lang="en-US" sz="2000" dirty="0">
                <a:latin typeface="Avenir" panose="02000503020000020003" pitchFamily="2" charset="0"/>
              </a:rPr>
              <a:t> We direct the JLab high intensity electron beam into a very dense target (we will use Tungsten). This will maximize our chances of producing dark photons. Those will decay into an electron/positron pair that can be detected in Hall-B with the Heavy Photon Search (HPS) setup.</a:t>
            </a:r>
          </a:p>
        </p:txBody>
      </p:sp>
      <p:pic>
        <p:nvPicPr>
          <p:cNvPr id="8" name="Picture 7">
            <a:extLst>
              <a:ext uri="{FF2B5EF4-FFF2-40B4-BE49-F238E27FC236}">
                <a16:creationId xmlns:a16="http://schemas.microsoft.com/office/drawing/2014/main" id="{2EBABA9B-BF86-5E4B-8DC6-9E85AB3FC39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733370" y="29935757"/>
            <a:ext cx="7976609" cy="4826292"/>
          </a:xfrm>
          <a:prstGeom prst="rect">
            <a:avLst/>
          </a:prstGeom>
        </p:spPr>
      </p:pic>
      <p:pic>
        <p:nvPicPr>
          <p:cNvPr id="10" name="Picture 9">
            <a:extLst>
              <a:ext uri="{FF2B5EF4-FFF2-40B4-BE49-F238E27FC236}">
                <a16:creationId xmlns:a16="http://schemas.microsoft.com/office/drawing/2014/main" id="{750782F3-7669-5B47-B861-875FBCBDC8F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57211" y="34797475"/>
            <a:ext cx="8052767" cy="4889724"/>
          </a:xfrm>
          <a:prstGeom prst="rect">
            <a:avLst/>
          </a:prstGeom>
        </p:spPr>
      </p:pic>
      <p:pic>
        <p:nvPicPr>
          <p:cNvPr id="1026" name="Picture 2">
            <a:extLst>
              <a:ext uri="{FF2B5EF4-FFF2-40B4-BE49-F238E27FC236}">
                <a16:creationId xmlns:a16="http://schemas.microsoft.com/office/drawing/2014/main" id="{D359B22B-07AD-5B62-B465-19EACDA38F5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22" t="-19" r="-459" b="19"/>
          <a:stretch/>
        </p:blipFill>
        <p:spPr bwMode="auto">
          <a:xfrm>
            <a:off x="14759278" y="5214415"/>
            <a:ext cx="8512615" cy="630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25130F-64E8-FE66-F3AC-516EE508BC4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7831" b="20186"/>
          <a:stretch/>
        </p:blipFill>
        <p:spPr bwMode="auto">
          <a:xfrm>
            <a:off x="23954854" y="5219417"/>
            <a:ext cx="5963181" cy="6324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12804</TotalTime>
  <Words>931</Words>
  <Application>Microsoft Macintosh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218</cp:revision>
  <cp:lastPrinted>2018-04-25T20:58:51Z</cp:lastPrinted>
  <dcterms:created xsi:type="dcterms:W3CDTF">2006-08-16T00:00:00Z</dcterms:created>
  <dcterms:modified xsi:type="dcterms:W3CDTF">2024-05-10T13:45:40Z</dcterms:modified>
</cp:coreProperties>
</file>